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415" r:id="rId2"/>
    <p:sldId id="459" r:id="rId3"/>
    <p:sldId id="501" r:id="rId4"/>
    <p:sldId id="515" r:id="rId5"/>
    <p:sldId id="516" r:id="rId6"/>
    <p:sldId id="518" r:id="rId7"/>
    <p:sldId id="506" r:id="rId8"/>
    <p:sldId id="523" r:id="rId9"/>
    <p:sldId id="524" r:id="rId10"/>
    <p:sldId id="525" r:id="rId11"/>
    <p:sldId id="526" r:id="rId12"/>
    <p:sldId id="527" r:id="rId13"/>
    <p:sldId id="520" r:id="rId14"/>
    <p:sldId id="521" r:id="rId15"/>
    <p:sldId id="522" r:id="rId16"/>
    <p:sldId id="528" r:id="rId1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5" autoAdjust="0"/>
    <p:restoredTop sz="91125" autoAdjust="0"/>
  </p:normalViewPr>
  <p:slideViewPr>
    <p:cSldViewPr>
      <p:cViewPr varScale="1">
        <p:scale>
          <a:sx n="216" d="100"/>
          <a:sy n="216" d="100"/>
        </p:scale>
        <p:origin x="200"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1/18/17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739143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064931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840421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207665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1:1-20</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Revelation of Jesus Christ</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1477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Why Satan doesn’t want us to read it:</a:t>
            </a:r>
            <a:endParaRPr lang="en-US" sz="2400" spc="120" dirty="0" smtClean="0">
              <a:solidFill>
                <a:schemeClr val="bg1"/>
              </a:solidFill>
              <a:latin typeface="Times New Roman"/>
              <a:cs typeface="Times New Roman"/>
            </a:endParaRPr>
          </a:p>
        </p:txBody>
      </p:sp>
      <p:sp>
        <p:nvSpPr>
          <p:cNvPr id="15" name="TextBox 14"/>
          <p:cNvSpPr txBox="1"/>
          <p:nvPr/>
        </p:nvSpPr>
        <p:spPr>
          <a:xfrm>
            <a:off x="755576" y="664369"/>
            <a:ext cx="8359197" cy="769441"/>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It reminds us that we’re on the winning side</a:t>
            </a:r>
          </a:p>
          <a:p>
            <a:pPr marL="342900" indent="-342900">
              <a:buFont typeface="Arial" charset="0"/>
              <a:buChar char="•"/>
            </a:pPr>
            <a:r>
              <a:rPr lang="en-US" sz="2200" spc="120" dirty="0" smtClean="0">
                <a:solidFill>
                  <a:schemeClr val="bg1"/>
                </a:solidFill>
                <a:latin typeface="Times New Roman"/>
                <a:cs typeface="Times New Roman"/>
              </a:rPr>
              <a:t>Jesus Christ is victorious;  Satan is doomed;  Nothing to fear</a:t>
            </a:r>
            <a:endParaRPr lang="en-US" sz="2200" spc="120" dirty="0" smtClean="0">
              <a:solidFill>
                <a:schemeClr val="bg1"/>
              </a:solidFill>
              <a:latin typeface="Times New Roman"/>
              <a:cs typeface="Times New Roman"/>
            </a:endParaRPr>
          </a:p>
        </p:txBody>
      </p:sp>
      <p:sp>
        <p:nvSpPr>
          <p:cNvPr id="16" name="TextBox 15"/>
          <p:cNvSpPr txBox="1"/>
          <p:nvPr/>
        </p:nvSpPr>
        <p:spPr>
          <a:xfrm>
            <a:off x="29776" y="1374777"/>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God is on His throne.  His hand controls the past/present/future</a:t>
            </a:r>
            <a:endParaRPr lang="en-US" sz="2400" spc="120" dirty="0" smtClean="0">
              <a:solidFill>
                <a:srgbClr val="FFFF00"/>
              </a:solidFill>
              <a:latin typeface="Times New Roman"/>
              <a:cs typeface="Times New Roman"/>
            </a:endParaRPr>
          </a:p>
        </p:txBody>
      </p:sp>
      <p:sp>
        <p:nvSpPr>
          <p:cNvPr id="17" name="TextBox 16"/>
          <p:cNvSpPr txBox="1"/>
          <p:nvPr/>
        </p:nvSpPr>
        <p:spPr>
          <a:xfrm>
            <a:off x="29776" y="1822852"/>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Why we should read it:</a:t>
            </a:r>
            <a:endParaRPr lang="en-US" sz="2400" spc="120" dirty="0" smtClean="0">
              <a:solidFill>
                <a:schemeClr val="bg1"/>
              </a:solidFill>
              <a:latin typeface="Times New Roman"/>
              <a:cs typeface="Times New Roman"/>
            </a:endParaRPr>
          </a:p>
        </p:txBody>
      </p:sp>
      <p:sp>
        <p:nvSpPr>
          <p:cNvPr id="18" name="TextBox 17"/>
          <p:cNvSpPr txBox="1"/>
          <p:nvPr/>
        </p:nvSpPr>
        <p:spPr>
          <a:xfrm>
            <a:off x="539553" y="2209428"/>
            <a:ext cx="8543074"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We benefit by studying this book</a:t>
            </a:r>
          </a:p>
          <a:p>
            <a:pPr marL="342900" indent="-342900">
              <a:buFont typeface="Arial" charset="0"/>
              <a:buChar char="•"/>
            </a:pPr>
            <a:r>
              <a:rPr lang="en-US" sz="2200" spc="120" dirty="0" smtClean="0">
                <a:solidFill>
                  <a:schemeClr val="bg1"/>
                </a:solidFill>
                <a:latin typeface="Times New Roman"/>
                <a:cs typeface="Times New Roman"/>
              </a:rPr>
              <a:t>It encourages a church in (or approaching) persecution</a:t>
            </a:r>
          </a:p>
          <a:p>
            <a:pPr marL="342900" indent="-342900">
              <a:buFont typeface="Arial" charset="0"/>
              <a:buChar char="•"/>
            </a:pPr>
            <a:r>
              <a:rPr lang="en-US" sz="2200" spc="120" dirty="0" smtClean="0">
                <a:solidFill>
                  <a:schemeClr val="bg1"/>
                </a:solidFill>
                <a:latin typeface="Times New Roman"/>
                <a:cs typeface="Times New Roman"/>
              </a:rPr>
              <a:t>We are promised a blessing by reading / hearing it / Keeping it</a:t>
            </a:r>
            <a:endParaRPr lang="en-US" sz="2200" spc="120" dirty="0" smtClean="0">
              <a:solidFill>
                <a:schemeClr val="bg1"/>
              </a:solidFill>
              <a:latin typeface="Times New Roman"/>
              <a:cs typeface="Times New Roman"/>
            </a:endParaRPr>
          </a:p>
        </p:txBody>
      </p:sp>
      <p:sp>
        <p:nvSpPr>
          <p:cNvPr id="8" name="TextBox 7"/>
          <p:cNvSpPr txBox="1"/>
          <p:nvPr/>
        </p:nvSpPr>
        <p:spPr>
          <a:xfrm>
            <a:off x="4963" y="3339407"/>
            <a:ext cx="9139037" cy="1200329"/>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Cursed are those who add to or take away from this book</a:t>
            </a:r>
          </a:p>
          <a:p>
            <a:pPr marL="342900" indent="-342900">
              <a:buFont typeface="Arial" charset="0"/>
              <a:buChar char="•"/>
            </a:pPr>
            <a:r>
              <a:rPr lang="en-US" sz="2400" spc="120" dirty="0" smtClean="0">
                <a:solidFill>
                  <a:srgbClr val="FFFF00"/>
                </a:solidFill>
                <a:latin typeface="Times New Roman"/>
                <a:cs typeface="Times New Roman"/>
              </a:rPr>
              <a:t>At times I wil</a:t>
            </a:r>
            <a:r>
              <a:rPr lang="en-US" sz="2400" spc="120" dirty="0" smtClean="0">
                <a:solidFill>
                  <a:srgbClr val="FFFF00"/>
                </a:solidFill>
                <a:latin typeface="Times New Roman"/>
                <a:cs typeface="Times New Roman"/>
              </a:rPr>
              <a:t>l say, “I don’t know what this means.”</a:t>
            </a:r>
          </a:p>
          <a:p>
            <a:pPr marL="342900" indent="-342900">
              <a:buFont typeface="Arial" charset="0"/>
              <a:buChar char="•"/>
            </a:pPr>
            <a:r>
              <a:rPr lang="en-US" sz="2400" spc="120" dirty="0" smtClean="0">
                <a:solidFill>
                  <a:srgbClr val="FFFF00"/>
                </a:solidFill>
                <a:latin typeface="Times New Roman"/>
                <a:cs typeface="Times New Roman"/>
              </a:rPr>
              <a:t>Be very wary of those who claim to have all the answers</a:t>
            </a:r>
            <a:endParaRPr lang="en-US" sz="2400" spc="120" dirty="0" smtClean="0">
              <a:solidFill>
                <a:srgbClr val="FFFF00"/>
              </a:solidFill>
              <a:latin typeface="Times New Roman"/>
              <a:cs typeface="Times New Roman"/>
            </a:endParaRPr>
          </a:p>
        </p:txBody>
      </p:sp>
      <p:sp>
        <p:nvSpPr>
          <p:cNvPr id="9" name="TextBox 8"/>
          <p:cNvSpPr txBox="1"/>
          <p:nvPr/>
        </p:nvSpPr>
        <p:spPr>
          <a:xfrm>
            <a:off x="2096665" y="4509629"/>
            <a:ext cx="5878778" cy="1200329"/>
          </a:xfrm>
          <a:prstGeom prst="rect">
            <a:avLst/>
          </a:prstGeom>
          <a:noFill/>
        </p:spPr>
        <p:txBody>
          <a:bodyPr wrap="square" rtlCol="0">
            <a:spAutoFit/>
          </a:bodyPr>
          <a:lstStyle/>
          <a:p>
            <a:r>
              <a:rPr lang="en-US" sz="2400" spc="120" dirty="0" smtClean="0">
                <a:solidFill>
                  <a:schemeClr val="bg1"/>
                </a:solidFill>
                <a:latin typeface="Times New Roman"/>
                <a:cs typeface="Times New Roman"/>
              </a:rPr>
              <a:t>Eschaton = “the end times”</a:t>
            </a:r>
          </a:p>
          <a:p>
            <a:r>
              <a:rPr lang="en-US" sz="2400" spc="120" dirty="0" smtClean="0">
                <a:solidFill>
                  <a:schemeClr val="bg1"/>
                </a:solidFill>
                <a:latin typeface="Times New Roman"/>
                <a:cs typeface="Times New Roman"/>
              </a:rPr>
              <a:t>Eschatology = “the study of end times”</a:t>
            </a:r>
          </a:p>
          <a:p>
            <a:r>
              <a:rPr lang="en-US" sz="2400" spc="120" dirty="0" smtClean="0">
                <a:solidFill>
                  <a:schemeClr val="bg1"/>
                </a:solidFill>
                <a:latin typeface="Times New Roman"/>
                <a:cs typeface="Times New Roman"/>
              </a:rPr>
              <a:t>Eschatological = “relating to end times”</a:t>
            </a:r>
            <a:endParaRPr lang="en-US" sz="2400" spc="120" dirty="0" smtClean="0">
              <a:solidFill>
                <a:schemeClr val="bg1"/>
              </a:solidFill>
              <a:latin typeface="Times New Roman"/>
              <a:cs typeface="Times New Roman"/>
            </a:endParaRPr>
          </a:p>
        </p:txBody>
      </p:sp>
      <p:sp>
        <p:nvSpPr>
          <p:cNvPr id="11" name="TextBox 10"/>
          <p:cNvSpPr txBox="1"/>
          <p:nvPr/>
        </p:nvSpPr>
        <p:spPr>
          <a:xfrm>
            <a:off x="49907" y="4539736"/>
            <a:ext cx="2001814"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A big word:</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87172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uiExpand="1"/>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Revelation of Jesus Christ</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44000"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Satan doesn’t want us to read it:  Satan doomed Christ Victorious</a:t>
            </a:r>
            <a:endParaRPr lang="en-US" sz="2400" spc="120" dirty="0" smtClean="0">
              <a:solidFill>
                <a:schemeClr val="bg1"/>
              </a:solidFill>
              <a:latin typeface="Times New Roman"/>
              <a:cs typeface="Times New Roman"/>
            </a:endParaRPr>
          </a:p>
        </p:txBody>
      </p:sp>
      <p:sp>
        <p:nvSpPr>
          <p:cNvPr id="15" name="TextBox 14"/>
          <p:cNvSpPr txBox="1"/>
          <p:nvPr/>
        </p:nvSpPr>
        <p:spPr>
          <a:xfrm>
            <a:off x="1691680" y="3185238"/>
            <a:ext cx="4896544" cy="430887"/>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about and for John’s Generation</a:t>
            </a:r>
            <a:endParaRPr lang="en-US" sz="2200" spc="120" dirty="0" smtClean="0">
              <a:solidFill>
                <a:schemeClr val="bg1"/>
              </a:solidFill>
              <a:latin typeface="Times New Roman"/>
              <a:cs typeface="Times New Roman"/>
            </a:endParaRPr>
          </a:p>
        </p:txBody>
      </p:sp>
      <p:sp>
        <p:nvSpPr>
          <p:cNvPr id="16" name="TextBox 15"/>
          <p:cNvSpPr txBox="1"/>
          <p:nvPr/>
        </p:nvSpPr>
        <p:spPr>
          <a:xfrm>
            <a:off x="0" y="695425"/>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God is on His throne.  His hand controls the past/present/future</a:t>
            </a:r>
            <a:endParaRPr lang="en-US" sz="2400" spc="120" dirty="0" smtClean="0">
              <a:solidFill>
                <a:srgbClr val="FFFF00"/>
              </a:solidFill>
              <a:latin typeface="Times New Roman"/>
              <a:cs typeface="Times New Roman"/>
            </a:endParaRPr>
          </a:p>
        </p:txBody>
      </p:sp>
      <p:sp>
        <p:nvSpPr>
          <p:cNvPr id="18" name="TextBox 17"/>
          <p:cNvSpPr txBox="1"/>
          <p:nvPr/>
        </p:nvSpPr>
        <p:spPr>
          <a:xfrm>
            <a:off x="0" y="1049060"/>
            <a:ext cx="9144000"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It encourages a church in (or approaching) persecution</a:t>
            </a:r>
          </a:p>
          <a:p>
            <a:pPr marL="342900" indent="-342900">
              <a:buFont typeface="Arial" charset="0"/>
              <a:buChar char="•"/>
            </a:pPr>
            <a:r>
              <a:rPr lang="en-US" sz="2200" spc="120" dirty="0" smtClean="0">
                <a:solidFill>
                  <a:schemeClr val="bg1"/>
                </a:solidFill>
                <a:latin typeface="Times New Roman"/>
                <a:cs typeface="Times New Roman"/>
              </a:rPr>
              <a:t>We are promised a blessing by reading / hearing it</a:t>
            </a:r>
          </a:p>
          <a:p>
            <a:pPr marL="342900" indent="-342900">
              <a:buFont typeface="Arial" charset="0"/>
              <a:buChar char="•"/>
            </a:pPr>
            <a:r>
              <a:rPr lang="en-US" sz="2200" spc="120" dirty="0" smtClean="0">
                <a:solidFill>
                  <a:schemeClr val="bg1"/>
                </a:solidFill>
                <a:latin typeface="Times New Roman"/>
                <a:cs typeface="Times New Roman"/>
              </a:rPr>
              <a:t>Cursed are those who add to or take away from this prophecy</a:t>
            </a:r>
          </a:p>
          <a:p>
            <a:pPr marL="342900" indent="-342900">
              <a:buFont typeface="Arial" charset="0"/>
              <a:buChar char="•"/>
            </a:pPr>
            <a:r>
              <a:rPr lang="en-US" sz="2200" spc="120" dirty="0" smtClean="0">
                <a:solidFill>
                  <a:schemeClr val="bg1"/>
                </a:solidFill>
                <a:latin typeface="Times New Roman"/>
                <a:cs typeface="Times New Roman"/>
              </a:rPr>
              <a:t>We don’t yet know what all of it means</a:t>
            </a:r>
          </a:p>
          <a:p>
            <a:pPr marL="342900" indent="-342900">
              <a:buFont typeface="Arial" charset="0"/>
              <a:buChar char="•"/>
            </a:pPr>
            <a:r>
              <a:rPr lang="en-US" sz="2200" spc="120" dirty="0" smtClean="0">
                <a:solidFill>
                  <a:schemeClr val="bg1"/>
                </a:solidFill>
                <a:latin typeface="Times New Roman"/>
                <a:cs typeface="Times New Roman"/>
              </a:rPr>
              <a:t>Be wary of those who claim to have all the answers</a:t>
            </a:r>
          </a:p>
        </p:txBody>
      </p:sp>
      <p:sp>
        <p:nvSpPr>
          <p:cNvPr id="9" name="TextBox 8"/>
          <p:cNvSpPr txBox="1"/>
          <p:nvPr/>
        </p:nvSpPr>
        <p:spPr>
          <a:xfrm>
            <a:off x="6692380" y="2713484"/>
            <a:ext cx="2422394" cy="1200329"/>
          </a:xfrm>
          <a:prstGeom prst="rect">
            <a:avLst/>
          </a:prstGeom>
          <a:noFill/>
          <a:ln cap="rnd" cmpd="thickThin">
            <a:solidFill>
              <a:srgbClr val="FFFF00"/>
            </a:solidFill>
            <a:prstDash val="sysDash"/>
            <a:miter lim="800000"/>
          </a:ln>
        </p:spPr>
        <p:txBody>
          <a:bodyPr wrap="square" rtlCol="0">
            <a:spAutoFit/>
          </a:bodyPr>
          <a:lstStyle/>
          <a:p>
            <a:pPr algn="ctr"/>
            <a:r>
              <a:rPr lang="en-US" sz="2400" spc="120" dirty="0" smtClean="0">
                <a:solidFill>
                  <a:srgbClr val="FFFF00"/>
                </a:solidFill>
                <a:latin typeface="Times New Roman"/>
                <a:cs typeface="Times New Roman"/>
              </a:rPr>
              <a:t>Eschatological “relating to end times”</a:t>
            </a:r>
            <a:endParaRPr lang="en-US" sz="2400" spc="120" dirty="0" smtClean="0">
              <a:solidFill>
                <a:srgbClr val="FFFF00"/>
              </a:solidFill>
              <a:latin typeface="Times New Roman"/>
              <a:cs typeface="Times New Roman"/>
            </a:endParaRPr>
          </a:p>
        </p:txBody>
      </p:sp>
      <p:sp>
        <p:nvSpPr>
          <p:cNvPr id="11" name="TextBox 10"/>
          <p:cNvSpPr txBox="1"/>
          <p:nvPr/>
        </p:nvSpPr>
        <p:spPr>
          <a:xfrm>
            <a:off x="107504" y="2770169"/>
            <a:ext cx="6480720"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ways </a:t>
            </a:r>
            <a:r>
              <a:rPr lang="en-US" sz="2400" spc="120" smtClean="0">
                <a:solidFill>
                  <a:srgbClr val="FFFF00"/>
                </a:solidFill>
                <a:latin typeface="Times New Roman"/>
                <a:cs typeface="Times New Roman"/>
              </a:rPr>
              <a:t>people interpret Revelation</a:t>
            </a:r>
            <a:endParaRPr lang="en-US" sz="2400" spc="120" dirty="0" smtClean="0">
              <a:solidFill>
                <a:srgbClr val="FFFF00"/>
              </a:solidFill>
              <a:latin typeface="Times New Roman"/>
              <a:cs typeface="Times New Roman"/>
            </a:endParaRPr>
          </a:p>
        </p:txBody>
      </p:sp>
      <p:sp>
        <p:nvSpPr>
          <p:cNvPr id="12" name="TextBox 11"/>
          <p:cNvSpPr txBox="1"/>
          <p:nvPr/>
        </p:nvSpPr>
        <p:spPr>
          <a:xfrm>
            <a:off x="0" y="3159842"/>
            <a:ext cx="1835696"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1.  </a:t>
            </a:r>
            <a:r>
              <a:rPr lang="en-US" sz="2400" spc="120" dirty="0" err="1" smtClean="0">
                <a:solidFill>
                  <a:srgbClr val="FFFF00"/>
                </a:solidFill>
                <a:latin typeface="Times New Roman"/>
                <a:cs typeface="Times New Roman"/>
              </a:rPr>
              <a:t>Preterist</a:t>
            </a:r>
            <a:endParaRPr lang="en-US" sz="2400" spc="120" dirty="0" smtClean="0">
              <a:solidFill>
                <a:srgbClr val="FFFF00"/>
              </a:solidFill>
              <a:latin typeface="Times New Roman"/>
              <a:cs typeface="Times New Roman"/>
            </a:endParaRPr>
          </a:p>
        </p:txBody>
      </p:sp>
      <p:sp>
        <p:nvSpPr>
          <p:cNvPr id="14" name="TextBox 13"/>
          <p:cNvSpPr txBox="1"/>
          <p:nvPr/>
        </p:nvSpPr>
        <p:spPr>
          <a:xfrm>
            <a:off x="17678" y="3842003"/>
            <a:ext cx="2051720"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2.  Futurist</a:t>
            </a:r>
            <a:endParaRPr lang="en-US" sz="2400" spc="120" dirty="0" smtClean="0">
              <a:solidFill>
                <a:srgbClr val="FFFF00"/>
              </a:solidFill>
              <a:latin typeface="Times New Roman"/>
              <a:cs typeface="Times New Roman"/>
            </a:endParaRPr>
          </a:p>
        </p:txBody>
      </p:sp>
      <p:sp>
        <p:nvSpPr>
          <p:cNvPr id="19" name="TextBox 18"/>
          <p:cNvSpPr txBox="1"/>
          <p:nvPr/>
        </p:nvSpPr>
        <p:spPr>
          <a:xfrm>
            <a:off x="0" y="4254462"/>
            <a:ext cx="2231132"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3.  Historicist</a:t>
            </a:r>
            <a:endParaRPr lang="en-US" sz="2400" spc="120" dirty="0" smtClean="0">
              <a:solidFill>
                <a:srgbClr val="FFFF00"/>
              </a:solidFill>
              <a:latin typeface="Times New Roman"/>
              <a:cs typeface="Times New Roman"/>
            </a:endParaRPr>
          </a:p>
        </p:txBody>
      </p:sp>
      <p:sp>
        <p:nvSpPr>
          <p:cNvPr id="20" name="TextBox 19"/>
          <p:cNvSpPr txBox="1"/>
          <p:nvPr/>
        </p:nvSpPr>
        <p:spPr>
          <a:xfrm>
            <a:off x="0" y="4875400"/>
            <a:ext cx="2051720"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4.  Idealist</a:t>
            </a:r>
            <a:endParaRPr lang="en-US" sz="2400" spc="120" dirty="0" smtClean="0">
              <a:solidFill>
                <a:srgbClr val="FFFF00"/>
              </a:solidFill>
              <a:latin typeface="Times New Roman"/>
              <a:cs typeface="Times New Roman"/>
            </a:endParaRPr>
          </a:p>
        </p:txBody>
      </p:sp>
      <p:sp>
        <p:nvSpPr>
          <p:cNvPr id="21" name="TextBox 20"/>
          <p:cNvSpPr txBox="1"/>
          <p:nvPr/>
        </p:nvSpPr>
        <p:spPr>
          <a:xfrm>
            <a:off x="467544" y="3490741"/>
            <a:ext cx="6120680" cy="430887"/>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Uses veiled language to describe events</a:t>
            </a:r>
            <a:endParaRPr lang="en-US" sz="2200" spc="120" dirty="0" smtClean="0">
              <a:solidFill>
                <a:schemeClr val="bg1"/>
              </a:solidFill>
              <a:latin typeface="Times New Roman"/>
              <a:cs typeface="Times New Roman"/>
            </a:endParaRPr>
          </a:p>
        </p:txBody>
      </p:sp>
      <p:sp>
        <p:nvSpPr>
          <p:cNvPr id="22" name="TextBox 21"/>
          <p:cNvSpPr txBox="1"/>
          <p:nvPr/>
        </p:nvSpPr>
        <p:spPr>
          <a:xfrm>
            <a:off x="1619672" y="3870171"/>
            <a:ext cx="7495102" cy="430887"/>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about the future.  Events are yet to happen</a:t>
            </a:r>
            <a:endParaRPr lang="en-US" sz="2200" spc="120" dirty="0" smtClean="0">
              <a:solidFill>
                <a:schemeClr val="bg1"/>
              </a:solidFill>
              <a:latin typeface="Times New Roman"/>
              <a:cs typeface="Times New Roman"/>
            </a:endParaRPr>
          </a:p>
        </p:txBody>
      </p:sp>
      <p:sp>
        <p:nvSpPr>
          <p:cNvPr id="23" name="TextBox 22"/>
          <p:cNvSpPr txBox="1"/>
          <p:nvPr/>
        </p:nvSpPr>
        <p:spPr>
          <a:xfrm>
            <a:off x="2006269" y="4269850"/>
            <a:ext cx="7078728" cy="769441"/>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A chart of history from when Jesus ascended until when </a:t>
            </a:r>
            <a:r>
              <a:rPr lang="en-US" sz="2200" spc="120" smtClean="0">
                <a:solidFill>
                  <a:schemeClr val="bg1"/>
                </a:solidFill>
                <a:latin typeface="Times New Roman"/>
                <a:cs typeface="Times New Roman"/>
              </a:rPr>
              <a:t>He returns</a:t>
            </a:r>
            <a:endParaRPr lang="en-US" sz="2200" spc="120" dirty="0" smtClean="0">
              <a:solidFill>
                <a:schemeClr val="bg1"/>
              </a:solidFill>
              <a:latin typeface="Times New Roman"/>
              <a:cs typeface="Times New Roman"/>
            </a:endParaRPr>
          </a:p>
        </p:txBody>
      </p:sp>
      <p:sp>
        <p:nvSpPr>
          <p:cNvPr id="24" name="TextBox 23"/>
          <p:cNvSpPr txBox="1"/>
          <p:nvPr/>
        </p:nvSpPr>
        <p:spPr>
          <a:xfrm>
            <a:off x="1603328" y="4952344"/>
            <a:ext cx="7511445" cy="769441"/>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Doesn’t refer to historical events at all</a:t>
            </a:r>
          </a:p>
          <a:p>
            <a:pPr marL="180975" indent="-180975">
              <a:buFont typeface="Arial" charset="0"/>
              <a:buChar char="•"/>
            </a:pPr>
            <a:r>
              <a:rPr lang="en-US" sz="2200" spc="120" dirty="0" smtClean="0">
                <a:solidFill>
                  <a:schemeClr val="bg1"/>
                </a:solidFill>
                <a:latin typeface="Times New Roman"/>
                <a:cs typeface="Times New Roman"/>
              </a:rPr>
              <a:t>Principals that are always valid in Christian experience</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02352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build="p"/>
      <p:bldP spid="14" grpId="0" build="p"/>
      <p:bldP spid="19" grpId="0" build="p"/>
      <p:bldP spid="20" grpId="0" build="p"/>
      <p:bldP spid="21" grpId="0" build="p"/>
      <p:bldP spid="22" grpId="0" build="p"/>
      <p:bldP spid="23" grpId="0" build="p"/>
      <p:bldP spid="2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Revelation of Jesus Christ</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44000"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Satan doesn’t want us to read it:  Satan doomed Christ Victorious</a:t>
            </a:r>
            <a:endParaRPr lang="en-US" sz="2400" spc="120" dirty="0" smtClean="0">
              <a:solidFill>
                <a:schemeClr val="bg1"/>
              </a:solidFill>
              <a:latin typeface="Times New Roman"/>
              <a:cs typeface="Times New Roman"/>
            </a:endParaRPr>
          </a:p>
        </p:txBody>
      </p:sp>
      <p:sp>
        <p:nvSpPr>
          <p:cNvPr id="16" name="TextBox 15"/>
          <p:cNvSpPr txBox="1"/>
          <p:nvPr/>
        </p:nvSpPr>
        <p:spPr>
          <a:xfrm>
            <a:off x="0" y="695425"/>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God is on His throne.  His hand controls the past/present/future</a:t>
            </a:r>
            <a:endParaRPr lang="en-US" sz="2400" spc="120" dirty="0" smtClean="0">
              <a:solidFill>
                <a:srgbClr val="FFFF00"/>
              </a:solidFill>
              <a:latin typeface="Times New Roman"/>
              <a:cs typeface="Times New Roman"/>
            </a:endParaRPr>
          </a:p>
        </p:txBody>
      </p:sp>
      <p:sp>
        <p:nvSpPr>
          <p:cNvPr id="18" name="TextBox 17"/>
          <p:cNvSpPr txBox="1"/>
          <p:nvPr/>
        </p:nvSpPr>
        <p:spPr>
          <a:xfrm>
            <a:off x="0" y="1049060"/>
            <a:ext cx="9144000"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It encourages a church in (or approaching) persecution</a:t>
            </a:r>
          </a:p>
          <a:p>
            <a:pPr marL="342900" indent="-342900">
              <a:buFont typeface="Arial" charset="0"/>
              <a:buChar char="•"/>
            </a:pPr>
            <a:r>
              <a:rPr lang="en-US" sz="2200" spc="120" dirty="0" smtClean="0">
                <a:solidFill>
                  <a:schemeClr val="bg1"/>
                </a:solidFill>
                <a:latin typeface="Times New Roman"/>
                <a:cs typeface="Times New Roman"/>
              </a:rPr>
              <a:t>We are promised a blessing by reading / hearing it</a:t>
            </a:r>
          </a:p>
          <a:p>
            <a:pPr marL="342900" indent="-342900">
              <a:buFont typeface="Arial" charset="0"/>
              <a:buChar char="•"/>
            </a:pPr>
            <a:r>
              <a:rPr lang="en-US" sz="2200" spc="120" dirty="0" smtClean="0">
                <a:solidFill>
                  <a:schemeClr val="bg1"/>
                </a:solidFill>
                <a:latin typeface="Times New Roman"/>
                <a:cs typeface="Times New Roman"/>
              </a:rPr>
              <a:t>Cursed are those who add to or take away from this prophecy</a:t>
            </a:r>
          </a:p>
          <a:p>
            <a:pPr marL="342900" indent="-342900">
              <a:buFont typeface="Arial" charset="0"/>
              <a:buChar char="•"/>
            </a:pPr>
            <a:r>
              <a:rPr lang="en-US" sz="2200" spc="120" dirty="0" smtClean="0">
                <a:solidFill>
                  <a:schemeClr val="bg1"/>
                </a:solidFill>
                <a:latin typeface="Times New Roman"/>
                <a:cs typeface="Times New Roman"/>
              </a:rPr>
              <a:t>We don’t yet know what all of it means</a:t>
            </a:r>
          </a:p>
          <a:p>
            <a:pPr marL="342900" indent="-342900">
              <a:buFont typeface="Arial" charset="0"/>
              <a:buChar char="•"/>
            </a:pPr>
            <a:r>
              <a:rPr lang="en-US" sz="2200" spc="120" dirty="0" smtClean="0">
                <a:solidFill>
                  <a:schemeClr val="bg1"/>
                </a:solidFill>
                <a:latin typeface="Times New Roman"/>
                <a:cs typeface="Times New Roman"/>
              </a:rPr>
              <a:t>Be wary of those who claim to have all the answers</a:t>
            </a:r>
          </a:p>
        </p:txBody>
      </p:sp>
      <p:sp>
        <p:nvSpPr>
          <p:cNvPr id="11" name="TextBox 10"/>
          <p:cNvSpPr txBox="1"/>
          <p:nvPr/>
        </p:nvSpPr>
        <p:spPr>
          <a:xfrm>
            <a:off x="36612" y="2834164"/>
            <a:ext cx="8640960" cy="830997"/>
          </a:xfrm>
          <a:prstGeom prst="rect">
            <a:avLst/>
          </a:prstGeom>
          <a:noFill/>
        </p:spPr>
        <p:txBody>
          <a:bodyPr wrap="square" rtlCol="0">
            <a:spAutoFit/>
          </a:bodyPr>
          <a:lstStyle/>
          <a:p>
            <a:pPr marL="3644900" indent="-3640138"/>
            <a:r>
              <a:rPr lang="en-AU" sz="2400" dirty="0" err="1">
                <a:solidFill>
                  <a:srgbClr val="FFFF00"/>
                </a:solidFill>
                <a:latin typeface="Times New Roman" charset="0"/>
                <a:ea typeface="Arial" charset="0"/>
              </a:rPr>
              <a:t>Ἀ</a:t>
            </a:r>
            <a:r>
              <a:rPr lang="en-AU" sz="2400" dirty="0">
                <a:solidFill>
                  <a:srgbClr val="FFFF00"/>
                </a:solidFill>
                <a:latin typeface="Times New Roman" charset="0"/>
                <a:ea typeface="Arial" charset="0"/>
              </a:rPr>
              <a:t>π</a:t>
            </a:r>
            <a:r>
              <a:rPr lang="en-AU" sz="2400" dirty="0" err="1">
                <a:solidFill>
                  <a:srgbClr val="FFFF00"/>
                </a:solidFill>
                <a:latin typeface="Times New Roman" charset="0"/>
                <a:ea typeface="Arial" charset="0"/>
              </a:rPr>
              <a:t>οκάλυψις</a:t>
            </a:r>
            <a:r>
              <a:rPr lang="en-AU" sz="2400" dirty="0">
                <a:solidFill>
                  <a:srgbClr val="FFFF00"/>
                </a:solidFill>
                <a:latin typeface="Times New Roman" charset="0"/>
                <a:ea typeface="Arial" charset="0"/>
              </a:rPr>
              <a:t>  (</a:t>
            </a:r>
            <a:r>
              <a:rPr lang="en-AU" sz="2400" dirty="0" err="1">
                <a:solidFill>
                  <a:srgbClr val="FFFF00"/>
                </a:solidFill>
                <a:latin typeface="Times New Roman" charset="0"/>
                <a:ea typeface="Arial" charset="0"/>
              </a:rPr>
              <a:t>apokalypsis</a:t>
            </a:r>
            <a:r>
              <a:rPr lang="en-AU" sz="2400" dirty="0" smtClean="0">
                <a:solidFill>
                  <a:srgbClr val="FFFF00"/>
                </a:solidFill>
                <a:latin typeface="Times New Roman" charset="0"/>
                <a:ea typeface="Arial" charset="0"/>
              </a:rPr>
              <a:t>) </a:t>
            </a:r>
            <a:r>
              <a:rPr lang="mr-IN" sz="2400" dirty="0" smtClean="0">
                <a:solidFill>
                  <a:srgbClr val="FFFF00"/>
                </a:solidFill>
                <a:latin typeface="Times New Roman" charset="0"/>
                <a:ea typeface="Arial" charset="0"/>
              </a:rPr>
              <a:t>–</a:t>
            </a:r>
            <a:r>
              <a:rPr lang="en-AU" sz="2400" dirty="0" smtClean="0">
                <a:solidFill>
                  <a:srgbClr val="FFFF00"/>
                </a:solidFill>
                <a:latin typeface="Times New Roman" charset="0"/>
                <a:ea typeface="Arial" charset="0"/>
              </a:rPr>
              <a:t> something that once was hidden, but now it has been revealed (revelation)</a:t>
            </a:r>
            <a:endParaRPr lang="en-US" sz="2400" spc="120" dirty="0" smtClean="0">
              <a:solidFill>
                <a:srgbClr val="FFFF00"/>
              </a:solidFill>
              <a:latin typeface="Times New Roman"/>
              <a:cs typeface="Times New Roman"/>
            </a:endParaRPr>
          </a:p>
        </p:txBody>
      </p:sp>
      <p:sp>
        <p:nvSpPr>
          <p:cNvPr id="20" name="TextBox 19"/>
          <p:cNvSpPr txBox="1"/>
          <p:nvPr/>
        </p:nvSpPr>
        <p:spPr>
          <a:xfrm>
            <a:off x="36612" y="3937620"/>
            <a:ext cx="3383260" cy="461665"/>
          </a:xfrm>
          <a:prstGeom prst="rect">
            <a:avLst/>
          </a:prstGeom>
          <a:noFill/>
        </p:spPr>
        <p:txBody>
          <a:bodyPr wrap="square" rtlCol="0">
            <a:spAutoFit/>
          </a:bodyPr>
          <a:lstStyle/>
          <a:p>
            <a:r>
              <a:rPr lang="en-US" sz="2400" spc="120" smtClean="0">
                <a:solidFill>
                  <a:srgbClr val="FFFF00"/>
                </a:solidFill>
                <a:latin typeface="Times New Roman"/>
                <a:cs typeface="Times New Roman"/>
              </a:rPr>
              <a:t>Apocalyptic literature</a:t>
            </a:r>
            <a:endParaRPr lang="en-US" sz="2400" spc="120" dirty="0" smtClean="0">
              <a:solidFill>
                <a:srgbClr val="FFFF00"/>
              </a:solidFill>
              <a:latin typeface="Times New Roman"/>
              <a:cs typeface="Times New Roman"/>
            </a:endParaRPr>
          </a:p>
        </p:txBody>
      </p:sp>
      <p:sp>
        <p:nvSpPr>
          <p:cNvPr id="24" name="TextBox 23"/>
          <p:cNvSpPr txBox="1"/>
          <p:nvPr/>
        </p:nvSpPr>
        <p:spPr>
          <a:xfrm>
            <a:off x="3131840" y="3933793"/>
            <a:ext cx="5953157" cy="1107996"/>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Uses images to reveal a message</a:t>
            </a:r>
          </a:p>
          <a:p>
            <a:pPr marL="180975" indent="-180975">
              <a:buFont typeface="Arial" charset="0"/>
              <a:buChar char="•"/>
            </a:pPr>
            <a:r>
              <a:rPr lang="en-US" sz="2200" spc="120" dirty="0" smtClean="0">
                <a:solidFill>
                  <a:schemeClr val="bg1"/>
                </a:solidFill>
                <a:latin typeface="Times New Roman"/>
                <a:cs typeface="Times New Roman"/>
              </a:rPr>
              <a:t>The image is not a picture of exactly what we will see</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69347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ttps://mistakenforarealpoet.files.wordpress.com/2011/11/my-word-school-safe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21196"/>
            <a:ext cx="5401816" cy="5333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354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ppery When Wet Road Traffic sign Australia Car Po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80222"/>
            <a:ext cx="5616624" cy="5616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1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ystem-preferences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38844"/>
            <a:ext cx="6228184" cy="622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556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Revelation of Jesus Christ</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44000"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Satan doesn’t want us to read it:  Satan doomed Christ Victorious</a:t>
            </a:r>
            <a:endParaRPr lang="en-US" sz="2400" spc="120" dirty="0" smtClean="0">
              <a:solidFill>
                <a:schemeClr val="bg1"/>
              </a:solidFill>
              <a:latin typeface="Times New Roman"/>
              <a:cs typeface="Times New Roman"/>
            </a:endParaRPr>
          </a:p>
        </p:txBody>
      </p:sp>
      <p:sp>
        <p:nvSpPr>
          <p:cNvPr id="16" name="TextBox 15"/>
          <p:cNvSpPr txBox="1"/>
          <p:nvPr/>
        </p:nvSpPr>
        <p:spPr>
          <a:xfrm>
            <a:off x="0" y="695425"/>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God is on His throne.  His hand controls the past/present/future</a:t>
            </a:r>
            <a:endParaRPr lang="en-US" sz="2400" spc="120" dirty="0" smtClean="0">
              <a:solidFill>
                <a:srgbClr val="FFFF00"/>
              </a:solidFill>
              <a:latin typeface="Times New Roman"/>
              <a:cs typeface="Times New Roman"/>
            </a:endParaRPr>
          </a:p>
        </p:txBody>
      </p:sp>
      <p:sp>
        <p:nvSpPr>
          <p:cNvPr id="18" name="TextBox 17"/>
          <p:cNvSpPr txBox="1"/>
          <p:nvPr/>
        </p:nvSpPr>
        <p:spPr>
          <a:xfrm>
            <a:off x="0" y="1049060"/>
            <a:ext cx="9144000"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It encourages a church in (or approaching) persecution</a:t>
            </a:r>
          </a:p>
          <a:p>
            <a:pPr marL="342900" indent="-342900">
              <a:buFont typeface="Arial" charset="0"/>
              <a:buChar char="•"/>
            </a:pPr>
            <a:r>
              <a:rPr lang="en-US" sz="2200" spc="120" dirty="0" smtClean="0">
                <a:solidFill>
                  <a:schemeClr val="bg1"/>
                </a:solidFill>
                <a:latin typeface="Times New Roman"/>
                <a:cs typeface="Times New Roman"/>
              </a:rPr>
              <a:t>We are promised a blessing by reading / hearing it</a:t>
            </a:r>
          </a:p>
          <a:p>
            <a:pPr marL="342900" indent="-342900">
              <a:buFont typeface="Arial" charset="0"/>
              <a:buChar char="•"/>
            </a:pPr>
            <a:r>
              <a:rPr lang="en-US" sz="2200" spc="120" dirty="0" smtClean="0">
                <a:solidFill>
                  <a:schemeClr val="bg1"/>
                </a:solidFill>
                <a:latin typeface="Times New Roman"/>
                <a:cs typeface="Times New Roman"/>
              </a:rPr>
              <a:t>Cursed are those who add to or take away from this prophecy</a:t>
            </a:r>
          </a:p>
          <a:p>
            <a:pPr marL="342900" indent="-342900">
              <a:buFont typeface="Arial" charset="0"/>
              <a:buChar char="•"/>
            </a:pPr>
            <a:r>
              <a:rPr lang="en-US" sz="2200" spc="120" dirty="0" smtClean="0">
                <a:solidFill>
                  <a:schemeClr val="bg1"/>
                </a:solidFill>
                <a:latin typeface="Times New Roman"/>
                <a:cs typeface="Times New Roman"/>
              </a:rPr>
              <a:t>We don’t yet know what all of it means</a:t>
            </a:r>
          </a:p>
          <a:p>
            <a:pPr marL="342900" indent="-342900">
              <a:buFont typeface="Arial" charset="0"/>
              <a:buChar char="•"/>
            </a:pPr>
            <a:r>
              <a:rPr lang="en-US" sz="2200" spc="120" dirty="0" smtClean="0">
                <a:solidFill>
                  <a:schemeClr val="bg1"/>
                </a:solidFill>
                <a:latin typeface="Times New Roman"/>
                <a:cs typeface="Times New Roman"/>
              </a:rPr>
              <a:t>Be wary of those who claim to have all the answers</a:t>
            </a:r>
          </a:p>
        </p:txBody>
      </p:sp>
      <p:sp>
        <p:nvSpPr>
          <p:cNvPr id="11" name="TextBox 10"/>
          <p:cNvSpPr txBox="1"/>
          <p:nvPr/>
        </p:nvSpPr>
        <p:spPr>
          <a:xfrm>
            <a:off x="33961" y="2694660"/>
            <a:ext cx="8640960" cy="830997"/>
          </a:xfrm>
          <a:prstGeom prst="rect">
            <a:avLst/>
          </a:prstGeom>
          <a:noFill/>
        </p:spPr>
        <p:txBody>
          <a:bodyPr wrap="square" rtlCol="0">
            <a:spAutoFit/>
          </a:bodyPr>
          <a:lstStyle/>
          <a:p>
            <a:pPr marL="3644900" indent="-3640138"/>
            <a:r>
              <a:rPr lang="en-AU" sz="2400" dirty="0" err="1">
                <a:solidFill>
                  <a:srgbClr val="FFFF00"/>
                </a:solidFill>
                <a:latin typeface="Times New Roman" charset="0"/>
                <a:ea typeface="Arial" charset="0"/>
              </a:rPr>
              <a:t>Ἀ</a:t>
            </a:r>
            <a:r>
              <a:rPr lang="en-AU" sz="2400" dirty="0">
                <a:solidFill>
                  <a:srgbClr val="FFFF00"/>
                </a:solidFill>
                <a:latin typeface="Times New Roman" charset="0"/>
                <a:ea typeface="Arial" charset="0"/>
              </a:rPr>
              <a:t>π</a:t>
            </a:r>
            <a:r>
              <a:rPr lang="en-AU" sz="2400" dirty="0" err="1">
                <a:solidFill>
                  <a:srgbClr val="FFFF00"/>
                </a:solidFill>
                <a:latin typeface="Times New Roman" charset="0"/>
                <a:ea typeface="Arial" charset="0"/>
              </a:rPr>
              <a:t>οκάλυψις</a:t>
            </a:r>
            <a:r>
              <a:rPr lang="en-AU" sz="2400" dirty="0">
                <a:solidFill>
                  <a:srgbClr val="FFFF00"/>
                </a:solidFill>
                <a:latin typeface="Times New Roman" charset="0"/>
                <a:ea typeface="Arial" charset="0"/>
              </a:rPr>
              <a:t>  (</a:t>
            </a:r>
            <a:r>
              <a:rPr lang="en-AU" sz="2400" dirty="0" err="1">
                <a:solidFill>
                  <a:srgbClr val="FFFF00"/>
                </a:solidFill>
                <a:latin typeface="Times New Roman" charset="0"/>
                <a:ea typeface="Arial" charset="0"/>
              </a:rPr>
              <a:t>apokalypsis</a:t>
            </a:r>
            <a:r>
              <a:rPr lang="en-AU" sz="2400" dirty="0" smtClean="0">
                <a:solidFill>
                  <a:srgbClr val="FFFF00"/>
                </a:solidFill>
                <a:latin typeface="Times New Roman" charset="0"/>
                <a:ea typeface="Arial" charset="0"/>
              </a:rPr>
              <a:t>) </a:t>
            </a:r>
            <a:r>
              <a:rPr lang="mr-IN" sz="2400" dirty="0" smtClean="0">
                <a:solidFill>
                  <a:srgbClr val="FFFF00"/>
                </a:solidFill>
                <a:latin typeface="Times New Roman" charset="0"/>
                <a:ea typeface="Arial" charset="0"/>
              </a:rPr>
              <a:t>–</a:t>
            </a:r>
            <a:r>
              <a:rPr lang="en-AU" sz="2400" dirty="0" smtClean="0">
                <a:solidFill>
                  <a:srgbClr val="FFFF00"/>
                </a:solidFill>
                <a:latin typeface="Times New Roman" charset="0"/>
                <a:ea typeface="Arial" charset="0"/>
              </a:rPr>
              <a:t> something that once was hidden, but now it has been revealed (revelation)</a:t>
            </a:r>
            <a:endParaRPr lang="en-US" sz="2400" spc="120" dirty="0" smtClean="0">
              <a:solidFill>
                <a:srgbClr val="FFFF00"/>
              </a:solidFill>
              <a:latin typeface="Times New Roman"/>
              <a:cs typeface="Times New Roman"/>
            </a:endParaRPr>
          </a:p>
        </p:txBody>
      </p:sp>
      <p:sp>
        <p:nvSpPr>
          <p:cNvPr id="20" name="TextBox 19"/>
          <p:cNvSpPr txBox="1"/>
          <p:nvPr/>
        </p:nvSpPr>
        <p:spPr>
          <a:xfrm>
            <a:off x="6118" y="3365383"/>
            <a:ext cx="3383260"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Apocalyptic literature</a:t>
            </a:r>
            <a:endParaRPr lang="en-US" sz="2400" spc="120" dirty="0" smtClean="0">
              <a:solidFill>
                <a:srgbClr val="FFFF00"/>
              </a:solidFill>
              <a:latin typeface="Times New Roman"/>
              <a:cs typeface="Times New Roman"/>
            </a:endParaRPr>
          </a:p>
        </p:txBody>
      </p:sp>
      <p:sp>
        <p:nvSpPr>
          <p:cNvPr id="24" name="TextBox 23"/>
          <p:cNvSpPr txBox="1"/>
          <p:nvPr/>
        </p:nvSpPr>
        <p:spPr>
          <a:xfrm>
            <a:off x="3101346" y="3361556"/>
            <a:ext cx="5953157" cy="769441"/>
          </a:xfrm>
          <a:prstGeom prst="rect">
            <a:avLst/>
          </a:prstGeom>
          <a:noFill/>
        </p:spPr>
        <p:txBody>
          <a:bodyPr wrap="square" rtlCol="0">
            <a:spAutoFit/>
          </a:bodyPr>
          <a:lstStyle/>
          <a:p>
            <a:pPr marL="180975" indent="-180975">
              <a:buFont typeface="Arial" charset="0"/>
              <a:buChar char="•"/>
            </a:pPr>
            <a:r>
              <a:rPr lang="en-US" sz="2200" spc="120" dirty="0" smtClean="0">
                <a:solidFill>
                  <a:schemeClr val="bg1"/>
                </a:solidFill>
                <a:latin typeface="Times New Roman"/>
                <a:cs typeface="Times New Roman"/>
              </a:rPr>
              <a:t>Uses images to reveal a message</a:t>
            </a:r>
          </a:p>
          <a:p>
            <a:pPr marL="180975" indent="-180975">
              <a:buFont typeface="Arial" charset="0"/>
              <a:buChar char="•"/>
            </a:pPr>
            <a:r>
              <a:rPr lang="en-US" sz="2200" spc="120" dirty="0" smtClean="0">
                <a:solidFill>
                  <a:schemeClr val="bg1"/>
                </a:solidFill>
                <a:latin typeface="Times New Roman"/>
                <a:cs typeface="Times New Roman"/>
              </a:rPr>
              <a:t>Not a picture of exactly what we will see</a:t>
            </a:r>
            <a:endParaRPr lang="en-US" sz="2200" spc="120" dirty="0" smtClean="0">
              <a:solidFill>
                <a:schemeClr val="bg1"/>
              </a:solidFill>
              <a:latin typeface="Times New Roman"/>
              <a:cs typeface="Times New Roman"/>
            </a:endParaRPr>
          </a:p>
        </p:txBody>
      </p:sp>
      <p:sp>
        <p:nvSpPr>
          <p:cNvPr id="9" name="TextBox 8"/>
          <p:cNvSpPr txBox="1"/>
          <p:nvPr/>
        </p:nvSpPr>
        <p:spPr>
          <a:xfrm>
            <a:off x="323527" y="4115305"/>
            <a:ext cx="8804719" cy="1569660"/>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Some of the signs will be obvious</a:t>
            </a:r>
          </a:p>
          <a:p>
            <a:pPr marL="342900" indent="-342900">
              <a:buFont typeface="Arial" charset="0"/>
              <a:buChar char="•"/>
            </a:pPr>
            <a:r>
              <a:rPr lang="en-US" sz="2400" spc="120" dirty="0" smtClean="0">
                <a:solidFill>
                  <a:srgbClr val="FFFF00"/>
                </a:solidFill>
                <a:latin typeface="Times New Roman"/>
                <a:cs typeface="Times New Roman"/>
              </a:rPr>
              <a:t>Some will be explained within the Revelation</a:t>
            </a:r>
          </a:p>
          <a:p>
            <a:pPr marL="342900" indent="-342900">
              <a:buFont typeface="Arial" charset="0"/>
              <a:buChar char="•"/>
            </a:pPr>
            <a:r>
              <a:rPr lang="en-US" sz="2400" spc="120" dirty="0" smtClean="0">
                <a:solidFill>
                  <a:srgbClr val="FFFF00"/>
                </a:solidFill>
                <a:latin typeface="Times New Roman"/>
                <a:cs typeface="Times New Roman"/>
              </a:rPr>
              <a:t>Some will be explained from other parts of the Bible</a:t>
            </a:r>
          </a:p>
          <a:p>
            <a:pPr marL="342900" indent="-342900">
              <a:buFont typeface="Arial" charset="0"/>
              <a:buChar char="•"/>
            </a:pPr>
            <a:r>
              <a:rPr lang="en-US" sz="2400" spc="120" dirty="0" smtClean="0">
                <a:solidFill>
                  <a:srgbClr val="FFFF00"/>
                </a:solidFill>
                <a:latin typeface="Times New Roman"/>
                <a:cs typeface="Times New Roman"/>
              </a:rPr>
              <a:t>Some are not yet explained</a:t>
            </a:r>
            <a:endParaRPr lang="en-US" sz="2400" spc="120" dirty="0" smtClean="0">
              <a:solidFill>
                <a:srgbClr val="FFFF00"/>
              </a:solidFill>
              <a:latin typeface="Times New Roman"/>
              <a:cs typeface="Times New Roman"/>
            </a:endParaRPr>
          </a:p>
        </p:txBody>
      </p:sp>
    </p:spTree>
    <p:extLst>
      <p:ext uri="{BB962C8B-B14F-4D97-AF65-F5344CB8AC3E}">
        <p14:creationId xmlns:p14="http://schemas.microsoft.com/office/powerpoint/2010/main" val="187802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50237"/>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dirty="0">
                <a:solidFill>
                  <a:schemeClr val="bg1"/>
                </a:solidFill>
                <a:latin typeface="Times New Roman" charset="0"/>
                <a:ea typeface="Arial" charset="0"/>
              </a:rPr>
              <a:t>1 </a:t>
            </a:r>
            <a:r>
              <a:rPr lang="en-AU" sz="2800" dirty="0">
                <a:solidFill>
                  <a:schemeClr val="bg1"/>
                </a:solidFill>
                <a:latin typeface="Times New Roman" charset="0"/>
                <a:ea typeface="Arial" charset="0"/>
              </a:rPr>
              <a:t>The revelation of Jesus Christ, which God gave him to show to his servants the things that must soon take place.  He made it known by sending his angel to his servant John, </a:t>
            </a:r>
            <a:r>
              <a:rPr lang="en-AU" sz="2800" b="1" baseline="30000" dirty="0">
                <a:solidFill>
                  <a:schemeClr val="bg1"/>
                </a:solidFill>
                <a:latin typeface="Arial" charset="0"/>
                <a:ea typeface="Arial" charset="0"/>
              </a:rPr>
              <a:t>2 </a:t>
            </a:r>
            <a:r>
              <a:rPr lang="en-AU" sz="2800" dirty="0">
                <a:solidFill>
                  <a:schemeClr val="bg1"/>
                </a:solidFill>
                <a:latin typeface="Times New Roman" charset="0"/>
                <a:ea typeface="Arial" charset="0"/>
              </a:rPr>
              <a:t>who bore witness to the word of God and to the testimony of Jesus Christ, even to all that he saw.  </a:t>
            </a:r>
            <a:r>
              <a:rPr lang="en-AU" sz="2800" b="1" baseline="30000" dirty="0">
                <a:solidFill>
                  <a:schemeClr val="bg1"/>
                </a:solidFill>
                <a:latin typeface="Arial" charset="0"/>
                <a:ea typeface="Arial" charset="0"/>
              </a:rPr>
              <a:t>3 </a:t>
            </a:r>
            <a:r>
              <a:rPr lang="en-AU" sz="2800" dirty="0">
                <a:solidFill>
                  <a:schemeClr val="bg1"/>
                </a:solidFill>
                <a:latin typeface="Times New Roman" charset="0"/>
                <a:ea typeface="Arial" charset="0"/>
              </a:rPr>
              <a:t>Blessed is the one who reads aloud the words of this prophecy, and blessed are those who hear, and who keep what is written in it, for the time is near. </a:t>
            </a:r>
            <a:endParaRPr lang="en-GB" sz="2800" dirty="0">
              <a:solidFill>
                <a:schemeClr val="bg1"/>
              </a:solidFill>
              <a:latin typeface="Times New Roman" charset="0"/>
              <a:ea typeface="Arial" charset="0"/>
            </a:endParaRPr>
          </a:p>
          <a:p>
            <a:pPr indent="152400">
              <a:spcAft>
                <a:spcPts val="0"/>
              </a:spcAft>
            </a:pPr>
            <a:endParaRPr lang="en-AU" sz="2800" b="1" baseline="30000" dirty="0" smtClean="0">
              <a:solidFill>
                <a:schemeClr val="bg1"/>
              </a:solidFill>
              <a:latin typeface="Arial" charset="0"/>
              <a:ea typeface="Arial" charset="0"/>
            </a:endParaRPr>
          </a:p>
          <a:p>
            <a:pPr indent="152400">
              <a:spcAft>
                <a:spcPts val="0"/>
              </a:spcAft>
            </a:pPr>
            <a:r>
              <a:rPr lang="en-AU" sz="2800" b="1" baseline="30000" dirty="0" smtClean="0">
                <a:solidFill>
                  <a:schemeClr val="bg1"/>
                </a:solidFill>
                <a:latin typeface="Arial" charset="0"/>
                <a:ea typeface="Arial" charset="0"/>
              </a:rPr>
              <a:t>4</a:t>
            </a:r>
            <a:r>
              <a:rPr lang="en-AU" sz="2800" b="1" baseline="30000" dirty="0">
                <a:solidFill>
                  <a:schemeClr val="bg1"/>
                </a:solidFill>
                <a:latin typeface="Arial" charset="0"/>
                <a:ea typeface="Arial" charset="0"/>
              </a:rPr>
              <a:t> </a:t>
            </a:r>
            <a:r>
              <a:rPr lang="en-AU" sz="2800" dirty="0">
                <a:solidFill>
                  <a:schemeClr val="bg1"/>
                </a:solidFill>
                <a:latin typeface="Times New Roman" charset="0"/>
                <a:ea typeface="Arial" charset="0"/>
              </a:rPr>
              <a:t>John to the seven churches that are in Asia: </a:t>
            </a:r>
            <a:endParaRPr lang="en-GB" sz="2800" dirty="0">
              <a:solidFill>
                <a:schemeClr val="bg1"/>
              </a:solidFill>
              <a:latin typeface="Times New Roman" charset="0"/>
              <a:ea typeface="Arial" charset="0"/>
            </a:endParaRPr>
          </a:p>
          <a:p>
            <a:r>
              <a:rPr lang="en-AU" sz="2800" dirty="0">
                <a:solidFill>
                  <a:schemeClr val="bg1"/>
                </a:solidFill>
                <a:latin typeface="Times New Roman" charset="0"/>
                <a:ea typeface="Arial" charset="0"/>
              </a:rPr>
              <a:t>Grace to you and peace from him who is and who was and who is to come, and from the seven spirits who are before his throne, </a:t>
            </a:r>
            <a:r>
              <a:rPr lang="en-AU" sz="2800" b="1" baseline="30000" dirty="0">
                <a:solidFill>
                  <a:schemeClr val="bg1"/>
                </a:solidFill>
                <a:latin typeface="Arial" charset="0"/>
                <a:ea typeface="Arial" charset="0"/>
              </a:rPr>
              <a:t>5 </a:t>
            </a:r>
            <a:r>
              <a:rPr lang="en-AU" sz="2800" dirty="0">
                <a:solidFill>
                  <a:schemeClr val="bg1"/>
                </a:solidFill>
                <a:latin typeface="Times New Roman" charset="0"/>
                <a:ea typeface="Arial" charset="0"/>
              </a:rPr>
              <a:t>and from Jesus Christ the faithful witness, the firstborn of the dead, and the ruler of kings on earth.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dirty="0">
                <a:solidFill>
                  <a:schemeClr val="bg1"/>
                </a:solidFill>
                <a:latin typeface="Times New Roman" charset="0"/>
                <a:ea typeface="Arial" charset="0"/>
              </a:rPr>
              <a:t>To him who loves us and has freed us from our sins by his blood </a:t>
            </a:r>
            <a:r>
              <a:rPr lang="en-AU" sz="3200" b="1" baseline="30000" dirty="0">
                <a:solidFill>
                  <a:schemeClr val="bg1"/>
                </a:solidFill>
                <a:latin typeface="Arial" charset="0"/>
                <a:ea typeface="Arial" charset="0"/>
              </a:rPr>
              <a:t>6 </a:t>
            </a:r>
            <a:r>
              <a:rPr lang="en-AU" sz="3200" dirty="0">
                <a:solidFill>
                  <a:schemeClr val="bg1"/>
                </a:solidFill>
                <a:latin typeface="Times New Roman" charset="0"/>
                <a:ea typeface="Arial" charset="0"/>
              </a:rPr>
              <a:t>and made us a kingdom, priests to his God and Father, to him be glory and dominion forever and ever.  Amen.  </a:t>
            </a:r>
            <a:r>
              <a:rPr lang="en-AU" sz="3200" b="1" baseline="30000" dirty="0">
                <a:solidFill>
                  <a:schemeClr val="bg1"/>
                </a:solidFill>
                <a:latin typeface="Arial" charset="0"/>
                <a:ea typeface="Arial" charset="0"/>
              </a:rPr>
              <a:t>7 </a:t>
            </a:r>
            <a:r>
              <a:rPr lang="en-AU" sz="3200" dirty="0">
                <a:solidFill>
                  <a:schemeClr val="bg1"/>
                </a:solidFill>
                <a:latin typeface="Times New Roman" charset="0"/>
                <a:ea typeface="Arial" charset="0"/>
              </a:rPr>
              <a:t>Behold, he is coming with the clouds, and every eye will see him, even those who pierced him, and all tribes of the earth will wail on account of him.  Even so.  Amen. </a:t>
            </a:r>
            <a:endParaRPr lang="en-GB" sz="3200" dirty="0">
              <a:solidFill>
                <a:schemeClr val="bg1"/>
              </a:solidFill>
              <a:latin typeface="Times New Roman" charset="0"/>
              <a:ea typeface="Arial" charset="0"/>
            </a:endParaRPr>
          </a:p>
          <a:p>
            <a:r>
              <a:rPr lang="en-AU" sz="3200" b="1" baseline="30000" dirty="0">
                <a:solidFill>
                  <a:schemeClr val="bg1"/>
                </a:solidFill>
                <a:latin typeface="Arial" charset="0"/>
                <a:ea typeface="Arial" charset="0"/>
              </a:rPr>
              <a:t>8 </a:t>
            </a:r>
            <a:r>
              <a:rPr lang="en-AU" sz="3200" dirty="0">
                <a:solidFill>
                  <a:schemeClr val="bg1"/>
                </a:solidFill>
                <a:latin typeface="Times New Roman" charset="0"/>
                <a:ea typeface="Arial" charset="0"/>
              </a:rPr>
              <a:t>“I am the Alpha and the Omega,” says the Lord God, “who is and who was and who is to come, the Almighty.”</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Arial" charset="0"/>
                <a:ea typeface="Arial" charset="0"/>
              </a:rPr>
              <a:t>9 </a:t>
            </a:r>
            <a:r>
              <a:rPr lang="en-AU" sz="2800" dirty="0">
                <a:solidFill>
                  <a:schemeClr val="bg1"/>
                </a:solidFill>
                <a:latin typeface="Times New Roman" charset="0"/>
                <a:ea typeface="Arial" charset="0"/>
              </a:rPr>
              <a:t>I, John, your brother and partner in the tribulation and the kingdom and the patient endurance that are in Jesus, was on the island called Patmos on account of the word of God and the testimony of Jesus.  </a:t>
            </a:r>
            <a:r>
              <a:rPr lang="en-AU" sz="2800" b="1" baseline="30000" dirty="0">
                <a:solidFill>
                  <a:schemeClr val="bg1"/>
                </a:solidFill>
                <a:latin typeface="Arial" charset="0"/>
                <a:ea typeface="Arial" charset="0"/>
              </a:rPr>
              <a:t>10 </a:t>
            </a:r>
            <a:r>
              <a:rPr lang="en-AU" sz="2800" dirty="0">
                <a:solidFill>
                  <a:schemeClr val="bg1"/>
                </a:solidFill>
                <a:latin typeface="Times New Roman" charset="0"/>
                <a:ea typeface="Arial" charset="0"/>
              </a:rPr>
              <a:t>I was in the Spirit on the Lord’s day, and I heard behind me a loud voice like a trumpet </a:t>
            </a:r>
            <a:r>
              <a:rPr lang="en-AU" sz="2800" b="1" baseline="30000" dirty="0">
                <a:solidFill>
                  <a:schemeClr val="bg1"/>
                </a:solidFill>
                <a:latin typeface="Arial" charset="0"/>
                <a:ea typeface="Arial" charset="0"/>
              </a:rPr>
              <a:t>11 </a:t>
            </a:r>
            <a:r>
              <a:rPr lang="en-AU" sz="2800" dirty="0">
                <a:solidFill>
                  <a:schemeClr val="bg1"/>
                </a:solidFill>
                <a:latin typeface="Times New Roman" charset="0"/>
                <a:ea typeface="Arial" charset="0"/>
              </a:rPr>
              <a:t>saying, “Write what you see in a book and send it to the seven churches, to Ephesus and to Smyrna and to Pergamum and to Thyatira and to Sardis and to Philadelphia and to Laodicea.” </a:t>
            </a:r>
            <a:endParaRPr lang="en-GB" sz="2800" dirty="0">
              <a:solidFill>
                <a:schemeClr val="bg1"/>
              </a:solidFill>
              <a:latin typeface="Times New Roman" charset="0"/>
              <a:ea typeface="Arial" charset="0"/>
            </a:endParaRPr>
          </a:p>
          <a:p>
            <a:pPr indent="152400">
              <a:spcAft>
                <a:spcPts val="0"/>
              </a:spcAft>
            </a:pPr>
            <a:r>
              <a:rPr lang="en-AU" sz="2800" dirty="0">
                <a:solidFill>
                  <a:schemeClr val="bg1"/>
                </a:solidFill>
                <a:latin typeface="Calibri" charset="0"/>
                <a:ea typeface="Arial" charset="0"/>
              </a:rPr>
              <a:t> </a:t>
            </a:r>
            <a:endParaRPr lang="en-GB" sz="2800" dirty="0">
              <a:solidFill>
                <a:schemeClr val="bg1"/>
              </a:solidFill>
              <a:latin typeface="Times New Roman" charset="0"/>
              <a:ea typeface="Arial" charset="0"/>
            </a:endParaRPr>
          </a:p>
          <a:p>
            <a:r>
              <a:rPr lang="en-AU" sz="2800" b="1" baseline="30000" dirty="0">
                <a:solidFill>
                  <a:schemeClr val="bg1"/>
                </a:solidFill>
                <a:latin typeface="Arial" charset="0"/>
                <a:ea typeface="Arial" charset="0"/>
              </a:rPr>
              <a:t>12 </a:t>
            </a:r>
            <a:r>
              <a:rPr lang="en-AU" sz="2800" dirty="0">
                <a:solidFill>
                  <a:schemeClr val="bg1"/>
                </a:solidFill>
                <a:latin typeface="Times New Roman" charset="0"/>
                <a:ea typeface="Arial" charset="0"/>
              </a:rPr>
              <a:t>Then I turned to see the voice that was speaking to me, and on turning I saw seven golden lampstands, </a:t>
            </a:r>
            <a:r>
              <a:rPr lang="en-AU" sz="2800" b="1" baseline="30000" dirty="0">
                <a:solidFill>
                  <a:schemeClr val="bg1"/>
                </a:solidFill>
                <a:latin typeface="Arial" charset="0"/>
                <a:ea typeface="Arial" charset="0"/>
              </a:rPr>
              <a:t>13 </a:t>
            </a:r>
            <a:r>
              <a:rPr lang="en-AU" sz="2800" dirty="0">
                <a:solidFill>
                  <a:schemeClr val="bg1"/>
                </a:solidFill>
                <a:latin typeface="Times New Roman" charset="0"/>
                <a:ea typeface="Arial" charset="0"/>
              </a:rPr>
              <a:t>and in the midst of the lampstands one like a son of man, clothed with a long robe and with a golden sash around his chest.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136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900" b="1" baseline="30000" dirty="0">
                <a:solidFill>
                  <a:schemeClr val="bg1"/>
                </a:solidFill>
                <a:latin typeface="Arial" charset="0"/>
                <a:ea typeface="Arial" charset="0"/>
              </a:rPr>
              <a:t>14 </a:t>
            </a:r>
            <a:r>
              <a:rPr lang="en-AU" sz="2900" dirty="0">
                <a:solidFill>
                  <a:schemeClr val="bg1"/>
                </a:solidFill>
                <a:latin typeface="Times New Roman" charset="0"/>
                <a:ea typeface="Arial" charset="0"/>
              </a:rPr>
              <a:t>The hairs of his head were white, like white wool, like snow.  His eyes were like a flame of fire, </a:t>
            </a:r>
            <a:r>
              <a:rPr lang="en-AU" sz="2900" b="1" baseline="30000" dirty="0">
                <a:solidFill>
                  <a:schemeClr val="bg1"/>
                </a:solidFill>
                <a:latin typeface="Arial" charset="0"/>
                <a:ea typeface="Arial" charset="0"/>
              </a:rPr>
              <a:t>15 </a:t>
            </a:r>
            <a:r>
              <a:rPr lang="en-AU" sz="2900" dirty="0">
                <a:solidFill>
                  <a:schemeClr val="bg1"/>
                </a:solidFill>
                <a:latin typeface="Times New Roman" charset="0"/>
                <a:ea typeface="Arial" charset="0"/>
              </a:rPr>
              <a:t>his feet were like burnished bronze, refined in a furnace, and his voice was like the roar of many waters.  </a:t>
            </a:r>
            <a:r>
              <a:rPr lang="en-AU" sz="2900" b="1" baseline="30000" dirty="0">
                <a:solidFill>
                  <a:schemeClr val="bg1"/>
                </a:solidFill>
                <a:latin typeface="Arial" charset="0"/>
                <a:ea typeface="Arial" charset="0"/>
              </a:rPr>
              <a:t>16 </a:t>
            </a:r>
            <a:r>
              <a:rPr lang="en-AU" sz="2900" dirty="0">
                <a:solidFill>
                  <a:schemeClr val="bg1"/>
                </a:solidFill>
                <a:latin typeface="Times New Roman" charset="0"/>
                <a:ea typeface="Arial" charset="0"/>
              </a:rPr>
              <a:t>In his right hand he held seven stars, from his mouth came a sharp two-edged sword, and his face was like the sun shining in full strength. </a:t>
            </a:r>
            <a:endParaRPr lang="en-GB" sz="2900" dirty="0">
              <a:solidFill>
                <a:schemeClr val="bg1"/>
              </a:solidFill>
              <a:latin typeface="Times New Roman" charset="0"/>
              <a:ea typeface="Arial" charset="0"/>
            </a:endParaRPr>
          </a:p>
          <a:p>
            <a:pPr indent="152400">
              <a:spcAft>
                <a:spcPts val="0"/>
              </a:spcAft>
            </a:pPr>
            <a:r>
              <a:rPr lang="en-AU" sz="2900" dirty="0">
                <a:solidFill>
                  <a:schemeClr val="bg1"/>
                </a:solidFill>
                <a:latin typeface="Times New Roman" charset="0"/>
                <a:ea typeface="Arial" charset="0"/>
              </a:rPr>
              <a:t> </a:t>
            </a:r>
            <a:endParaRPr lang="en-GB" sz="2900" dirty="0">
              <a:solidFill>
                <a:schemeClr val="bg1"/>
              </a:solidFill>
              <a:latin typeface="Times New Roman" charset="0"/>
              <a:ea typeface="Arial" charset="0"/>
            </a:endParaRPr>
          </a:p>
          <a:p>
            <a:r>
              <a:rPr lang="en-AU" sz="2900" b="1" baseline="30000" dirty="0">
                <a:solidFill>
                  <a:schemeClr val="bg1"/>
                </a:solidFill>
                <a:latin typeface="Arial" charset="0"/>
                <a:ea typeface="Arial" charset="0"/>
              </a:rPr>
              <a:t>17 </a:t>
            </a:r>
            <a:r>
              <a:rPr lang="en-AU" sz="2900" dirty="0">
                <a:solidFill>
                  <a:schemeClr val="bg1"/>
                </a:solidFill>
                <a:latin typeface="Times New Roman" charset="0"/>
                <a:ea typeface="Arial" charset="0"/>
              </a:rPr>
              <a:t>When I saw him, I fell at his feet as though dead.  But he laid his right hand on me, saying, “Fear not, I am the first and the last, </a:t>
            </a:r>
            <a:r>
              <a:rPr lang="en-AU" sz="2900" b="1" baseline="30000" dirty="0">
                <a:solidFill>
                  <a:schemeClr val="bg1"/>
                </a:solidFill>
                <a:latin typeface="Arial" charset="0"/>
                <a:ea typeface="Arial" charset="0"/>
              </a:rPr>
              <a:t>18 </a:t>
            </a:r>
            <a:r>
              <a:rPr lang="en-AU" sz="2900" dirty="0">
                <a:solidFill>
                  <a:schemeClr val="bg1"/>
                </a:solidFill>
                <a:latin typeface="Times New Roman" charset="0"/>
                <a:ea typeface="Arial" charset="0"/>
              </a:rPr>
              <a:t>and the living one.  I died, and behold I am alive forevermore, and I have the keys of Death and Hades.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44478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Arial" charset="0"/>
                <a:ea typeface="Arial" charset="0"/>
              </a:rPr>
              <a:t>19 </a:t>
            </a:r>
            <a:r>
              <a:rPr lang="en-AU" sz="3200" dirty="0">
                <a:solidFill>
                  <a:schemeClr val="bg1"/>
                </a:solidFill>
                <a:latin typeface="Times New Roman" charset="0"/>
                <a:ea typeface="Arial" charset="0"/>
              </a:rPr>
              <a:t>Write therefore the things that you have seen, those that are and those that are to take place after this.  </a:t>
            </a:r>
            <a:r>
              <a:rPr lang="en-AU" sz="3200" b="1" baseline="30000" dirty="0">
                <a:solidFill>
                  <a:schemeClr val="bg1"/>
                </a:solidFill>
                <a:latin typeface="Arial" charset="0"/>
                <a:ea typeface="Arial" charset="0"/>
              </a:rPr>
              <a:t>20 </a:t>
            </a:r>
            <a:r>
              <a:rPr lang="en-AU" sz="3200" dirty="0">
                <a:solidFill>
                  <a:schemeClr val="bg1"/>
                </a:solidFill>
                <a:latin typeface="Times New Roman" charset="0"/>
                <a:ea typeface="Arial" charset="0"/>
              </a:rPr>
              <a:t>As for the mystery of the seven stars that you saw in my right hand, and the seven golden lampstands, the seven stars are the angels of the seven churches, and the seven lampstands are the seven churches.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8398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Revelation of Jesus Christ</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Why Satan doesn’t want us to read it:</a:t>
            </a:r>
            <a:endParaRPr lang="en-US" sz="2400" spc="120" dirty="0" smtClean="0">
              <a:solidFill>
                <a:schemeClr val="bg1"/>
              </a:solidFill>
              <a:latin typeface="Times New Roman"/>
              <a:cs typeface="Times New Roman"/>
            </a:endParaRPr>
          </a:p>
        </p:txBody>
      </p:sp>
      <p:sp>
        <p:nvSpPr>
          <p:cNvPr id="15" name="TextBox 14"/>
          <p:cNvSpPr txBox="1"/>
          <p:nvPr/>
        </p:nvSpPr>
        <p:spPr>
          <a:xfrm>
            <a:off x="755576" y="664369"/>
            <a:ext cx="8359197" cy="769441"/>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It reminds us that we’re on the winning side</a:t>
            </a:r>
          </a:p>
          <a:p>
            <a:pPr marL="342900" indent="-342900">
              <a:buFont typeface="Arial" charset="0"/>
              <a:buChar char="•"/>
            </a:pPr>
            <a:r>
              <a:rPr lang="en-US" sz="2200" spc="120" dirty="0" smtClean="0">
                <a:solidFill>
                  <a:schemeClr val="bg1"/>
                </a:solidFill>
                <a:latin typeface="Times New Roman"/>
                <a:cs typeface="Times New Roman"/>
              </a:rPr>
              <a:t>Jesus Christ is victorious;  Satan is doomed;  Nothing to fear</a:t>
            </a:r>
            <a:endParaRPr lang="en-US" sz="2200" spc="120" dirty="0" smtClean="0">
              <a:solidFill>
                <a:schemeClr val="bg1"/>
              </a:solidFill>
              <a:latin typeface="Times New Roman"/>
              <a:cs typeface="Times New Roman"/>
            </a:endParaRPr>
          </a:p>
        </p:txBody>
      </p:sp>
      <p:sp>
        <p:nvSpPr>
          <p:cNvPr id="16" name="TextBox 15"/>
          <p:cNvSpPr txBox="1"/>
          <p:nvPr/>
        </p:nvSpPr>
        <p:spPr>
          <a:xfrm>
            <a:off x="29776" y="1374777"/>
            <a:ext cx="9084997"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God is on His throne.  His hand controls the past/present/future</a:t>
            </a:r>
            <a:endParaRPr lang="en-US" sz="2400" spc="120" dirty="0" smtClean="0">
              <a:solidFill>
                <a:srgbClr val="FFFF00"/>
              </a:solidFill>
              <a:latin typeface="Times New Roman"/>
              <a:cs typeface="Times New Roman"/>
            </a:endParaRPr>
          </a:p>
        </p:txBody>
      </p:sp>
      <p:sp>
        <p:nvSpPr>
          <p:cNvPr id="17" name="TextBox 16"/>
          <p:cNvSpPr txBox="1"/>
          <p:nvPr/>
        </p:nvSpPr>
        <p:spPr>
          <a:xfrm>
            <a:off x="29776" y="1822852"/>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Why we should read it:</a:t>
            </a:r>
            <a:endParaRPr lang="en-US" sz="2400" spc="120" dirty="0" smtClean="0">
              <a:solidFill>
                <a:schemeClr val="bg1"/>
              </a:solidFill>
              <a:latin typeface="Times New Roman"/>
              <a:cs typeface="Times New Roman"/>
            </a:endParaRPr>
          </a:p>
        </p:txBody>
      </p:sp>
      <p:sp>
        <p:nvSpPr>
          <p:cNvPr id="18" name="TextBox 17"/>
          <p:cNvSpPr txBox="1"/>
          <p:nvPr/>
        </p:nvSpPr>
        <p:spPr>
          <a:xfrm>
            <a:off x="395537" y="2209428"/>
            <a:ext cx="8687090"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We benefit by studying this book</a:t>
            </a:r>
          </a:p>
          <a:p>
            <a:pPr marL="342900" indent="-342900">
              <a:buFont typeface="Arial" charset="0"/>
              <a:buChar char="•"/>
            </a:pPr>
            <a:r>
              <a:rPr lang="en-US" sz="2200" spc="120" dirty="0" smtClean="0">
                <a:solidFill>
                  <a:schemeClr val="bg1"/>
                </a:solidFill>
                <a:latin typeface="Times New Roman"/>
                <a:cs typeface="Times New Roman"/>
              </a:rPr>
              <a:t>It encourages a church in (or approaching) persecution</a:t>
            </a:r>
          </a:p>
          <a:p>
            <a:pPr marL="342900" indent="-342900">
              <a:buFont typeface="Arial" charset="0"/>
              <a:buChar char="•"/>
            </a:pPr>
            <a:r>
              <a:rPr lang="en-US" sz="2200" spc="120" dirty="0" smtClean="0">
                <a:solidFill>
                  <a:schemeClr val="bg1"/>
                </a:solidFill>
                <a:latin typeface="Times New Roman"/>
                <a:cs typeface="Times New Roman"/>
              </a:rPr>
              <a:t>We are promised a blessing by reading / hearing it / keeping it</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5" grpId="0"/>
      <p:bldP spid="16" grpId="0" build="p"/>
      <p:bldP spid="17" grpId="0" build="p"/>
      <p:bldP spid="1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264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108543"/>
          </a:xfrm>
          <a:prstGeom prst="rect">
            <a:avLst/>
          </a:prstGeom>
          <a:noFill/>
          <a:ln w="9525">
            <a:noFill/>
            <a:miter lim="800000"/>
            <a:headEnd/>
            <a:tailEnd/>
          </a:ln>
        </p:spPr>
        <p:txBody>
          <a:bodyPr wrap="square">
            <a:prstTxWarp prst="textNoShape">
              <a:avLst/>
            </a:prstTxWarp>
            <a:spAutoFit/>
          </a:bodyPr>
          <a:lstStyle/>
          <a:p>
            <a:pPr>
              <a:spcAft>
                <a:spcPts val="0"/>
              </a:spcAft>
            </a:pPr>
            <a:r>
              <a:rPr lang="en-US" sz="2800" b="1" baseline="30000" dirty="0">
                <a:solidFill>
                  <a:schemeClr val="bg1"/>
                </a:solidFill>
                <a:latin typeface="Comic Sans MS" charset="0"/>
                <a:ea typeface="Arial" charset="0"/>
                <a:cs typeface="Arial" charset="0"/>
              </a:rPr>
              <a:t>18 </a:t>
            </a:r>
            <a:r>
              <a:rPr lang="en-US" sz="2800" dirty="0">
                <a:solidFill>
                  <a:schemeClr val="bg1"/>
                </a:solidFill>
                <a:latin typeface="Comic Sans MS" charset="0"/>
                <a:ea typeface="Arial" charset="0"/>
                <a:cs typeface="Times New Roman" charset="0"/>
              </a:rPr>
              <a:t>I warn everyone who hears the words of the prophecy of this book </a:t>
            </a:r>
            <a:r>
              <a:rPr lang="en-US" sz="2800" dirty="0" smtClean="0">
                <a:solidFill>
                  <a:schemeClr val="bg1"/>
                </a:solidFill>
                <a:latin typeface="Comic Sans MS" charset="0"/>
                <a:ea typeface="Arial" charset="0"/>
                <a:cs typeface="Times New Roman" charset="0"/>
              </a:rPr>
              <a:t>:  </a:t>
            </a:r>
            <a:r>
              <a:rPr lang="en-US" sz="2800" dirty="0">
                <a:solidFill>
                  <a:schemeClr val="bg1"/>
                </a:solidFill>
                <a:latin typeface="Comic Sans MS" charset="0"/>
                <a:ea typeface="Arial" charset="0"/>
                <a:cs typeface="Times New Roman" charset="0"/>
              </a:rPr>
              <a:t>if anyone adds to them, God will add to him the plagues described in this book, </a:t>
            </a:r>
            <a:r>
              <a:rPr lang="en-US" sz="2800" b="1" baseline="30000" dirty="0">
                <a:solidFill>
                  <a:schemeClr val="bg1"/>
                </a:solidFill>
                <a:latin typeface="Comic Sans MS" charset="0"/>
                <a:ea typeface="Arial" charset="0"/>
                <a:cs typeface="Arial" charset="0"/>
              </a:rPr>
              <a:t>19 </a:t>
            </a:r>
            <a:r>
              <a:rPr lang="en-US" sz="2800" dirty="0">
                <a:solidFill>
                  <a:schemeClr val="bg1"/>
                </a:solidFill>
                <a:latin typeface="Comic Sans MS" charset="0"/>
                <a:ea typeface="Arial" charset="0"/>
                <a:cs typeface="Times New Roman" charset="0"/>
              </a:rPr>
              <a:t>and if anyone takes away from the words of the book of this prophecy, God will take away his share in the tree of life and in the holy city, which are described in this book.</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610498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40935</TotalTime>
  <Words>678</Words>
  <Application>Microsoft Macintosh PowerPoint</Application>
  <PresentationFormat>On-screen Show (16:10)</PresentationFormat>
  <Paragraphs>98</Paragraphs>
  <Slides>16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468</cp:revision>
  <cp:lastPrinted>2017-01-19T03:25:37Z</cp:lastPrinted>
  <dcterms:created xsi:type="dcterms:W3CDTF">2016-11-04T06:28:01Z</dcterms:created>
  <dcterms:modified xsi:type="dcterms:W3CDTF">2017-01-19T03:37:34Z</dcterms:modified>
</cp:coreProperties>
</file>